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4" r:id="rId4"/>
    <p:sldId id="258" r:id="rId5"/>
    <p:sldId id="268" r:id="rId6"/>
    <p:sldId id="259" r:id="rId7"/>
    <p:sldId id="260" r:id="rId8"/>
    <p:sldId id="262" r:id="rId9"/>
    <p:sldId id="263" r:id="rId10"/>
    <p:sldId id="261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7C4B1A-0442-47BF-8800-2F907216B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0EF9DA3-6C47-477E-9485-223DC6859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A69078-0F31-405D-B4AA-49F1FC9A7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7F1D-52E0-446B-ABD5-60FB05404AAE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7BF13F-8717-45A4-80D0-2427F2429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F6B80B-10BA-45EE-A0B9-B775EAEC1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47BC-D52A-44C9-BE1E-6B6A08E6B66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75FA94-F3C3-4AFB-984B-6819CBC30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33CF15C-4541-4530-851C-306B82CC2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3509537-4165-47CB-B9C9-29EBE7B05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7F1D-52E0-446B-ABD5-60FB05404AAE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F5545E-5A3E-4F8A-815E-1A6E74688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DD0613-E972-4EBD-92AA-DBB6DE186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47BC-D52A-44C9-BE1E-6B6A08E6B66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96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170A3D3-455B-4B7F-A8DA-D45BDD63F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793AB60-5D88-4BD6-B60C-57C83F9E9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4D09FA-5EAB-45E5-B36D-7BB547B9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7F1D-52E0-446B-ABD5-60FB05404AAE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4BD863-4054-42DB-A3BF-FBE5DD9C4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D2672D-9157-4D42-99EF-7EDEE0426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47BC-D52A-44C9-BE1E-6B6A08E6B66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7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32C489-F65B-4856-B4D4-C89FCDF35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073D1E-9F02-43CF-9989-94E8075A7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B3AF27-DF96-43CE-9048-D0AF2641D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7F1D-52E0-446B-ABD5-60FB05404AAE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C7D304-E759-4082-B614-B8F6D0A0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5E96CD-C48F-4BC9-A58B-32E69A1B5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47BC-D52A-44C9-BE1E-6B6A08E6B66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0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6F8874-00D6-4564-9306-D985F1F96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38FBB0E-1699-4AC2-BC16-1F2674C9D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E9EB96-76E5-4E35-AC68-4F5D5F6CA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7F1D-52E0-446B-ABD5-60FB05404AAE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377D60-32A9-4580-A8DF-92C09BF2C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F6CF98-9C91-4DAF-807F-5BBFCA81E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47BC-D52A-44C9-BE1E-6B6A08E6B66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71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97DAC8-557E-4D97-A90B-81E1BA20C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AA6232-E5C5-4964-87F9-1718AE66B3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7EB09B2-4FE0-4011-BD5E-97B887D4B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A1605B1-0546-4756-981E-74DE57DE3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7F1D-52E0-446B-ABD5-60FB05404AAE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E35BE5E-DF7F-4967-A6BE-4F2FBD245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0A82872-964B-4303-9433-BC4392CDF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47BC-D52A-44C9-BE1E-6B6A08E6B66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84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7C58AE-527B-4AEF-92CB-57DAD428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B18F065-E011-4A24-A7D6-B7B99746E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88BB0B2-02CD-449B-A8CC-D18042A61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FB40F2F-F3E3-477A-97E3-A3CE17D6C8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07B947F-6A22-4E08-8693-FE57BAB958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1DC5F09-97C1-4B2A-879A-F640B60D0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7F1D-52E0-446B-ABD5-60FB05404AAE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3A4DCC8-04BC-4064-99FC-6C30D4730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0070603-8594-4ADB-9AA2-4F5E48242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47BC-D52A-44C9-BE1E-6B6A08E6B66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6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B05055-6BFC-4874-BD39-DAD192BAB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93E2AA4-4586-40E6-A528-2FCCB1221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7F1D-52E0-446B-ABD5-60FB05404AAE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CC7AA78-3523-45D8-B86E-9A45C4CC2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DB666E4-0F85-4554-9447-9AE78D302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47BC-D52A-44C9-BE1E-6B6A08E6B66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4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43B419A-3C47-4972-98B1-597B2991F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7F1D-52E0-446B-ABD5-60FB05404AAE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33FC123-E3DB-40AD-8660-9F859C173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C04BF9-FC04-4BDF-A164-0405188DF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47BC-D52A-44C9-BE1E-6B6A08E6B66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7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269F78-FD54-4CB3-9FD3-1FD0252B6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1D81CE-C8B0-48DF-A3FB-641D36DAB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5C6A0F1-F13E-4DE4-AD13-01053AA7A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B08B8B1-46C6-443E-B2BE-BEA3A5F40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7F1D-52E0-446B-ABD5-60FB05404AAE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DC1B93A-862E-4EFC-8387-EE463711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0E23013-B586-4565-8141-2902FE22D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47BC-D52A-44C9-BE1E-6B6A08E6B66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01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744B21-69FF-4BEE-95F1-D8150C73F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7BE7159-DED8-4DBC-A70F-F1DFB20FE2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2A6D188-F556-4386-AA68-2A1D12523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9CA7520-1C0B-4DD6-94A9-3B4F0096B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7F1D-52E0-446B-ABD5-60FB05404AAE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D6F059F-7A68-4A8D-B3EA-AC99AB882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79A7A23-4EE9-428D-A638-6FCE9752D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47BC-D52A-44C9-BE1E-6B6A08E6B66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3FD82C1-7244-4573-B9BA-0F563921A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27D204-18FF-4A54-B9A4-B16BC8F19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590BBB-A9C4-4AD6-A579-8ACB93A96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47F1D-52E0-446B-ABD5-60FB05404AAE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95C54B4-A2F9-4E8B-91F9-BEBB64506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9BEF65-6E98-4779-9F1B-CD4238220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047BC-D52A-44C9-BE1E-6B6A08E6B66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5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12B30736-8AB8-420D-88D5-D7451D36DB04}"/>
              </a:ext>
            </a:extLst>
          </p:cNvPr>
          <p:cNvSpPr txBox="1"/>
          <p:nvPr/>
        </p:nvSpPr>
        <p:spPr>
          <a:xfrm>
            <a:off x="1296365" y="858974"/>
            <a:ext cx="10276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FF0000"/>
                </a:solidFill>
              </a:rPr>
              <a:t>SIAMO TUTTI ESPERTI DI GEOPOLITICA …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8DABA8F-7B41-4925-B4BD-F774BE743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64" y="1874701"/>
            <a:ext cx="109823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30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43A2A51-7E20-4087-A665-3AC96ABFDB69}"/>
              </a:ext>
            </a:extLst>
          </p:cNvPr>
          <p:cNvSpPr txBox="1"/>
          <p:nvPr/>
        </p:nvSpPr>
        <p:spPr>
          <a:xfrm>
            <a:off x="2150613" y="2665927"/>
            <a:ext cx="7259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1 – GERMANIA TRA 1° E 2° GUERRA MONDIALE</a:t>
            </a:r>
            <a:endParaRPr lang="en-US" sz="24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2B30736-8AB8-420D-88D5-D7451D36DB04}"/>
              </a:ext>
            </a:extLst>
          </p:cNvPr>
          <p:cNvSpPr txBox="1"/>
          <p:nvPr/>
        </p:nvSpPr>
        <p:spPr>
          <a:xfrm>
            <a:off x="1307939" y="1669201"/>
            <a:ext cx="92713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ESEMPI PER LA DISCUSSIONE CRITICA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AAC525E-0DEC-4C54-BAF6-4641DF67496A}"/>
              </a:ext>
            </a:extLst>
          </p:cNvPr>
          <p:cNvSpPr txBox="1"/>
          <p:nvPr/>
        </p:nvSpPr>
        <p:spPr>
          <a:xfrm>
            <a:off x="2150613" y="3264390"/>
            <a:ext cx="736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2 – GUERRA DI SECESSIONE NEGLI USA (1861 – 1865) </a:t>
            </a:r>
            <a:endParaRPr lang="en-US" sz="24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4616DE7-52F8-4CFA-816C-CB2BC85219AF}"/>
              </a:ext>
            </a:extLst>
          </p:cNvPr>
          <p:cNvSpPr txBox="1"/>
          <p:nvPr/>
        </p:nvSpPr>
        <p:spPr>
          <a:xfrm>
            <a:off x="2150613" y="3862853"/>
            <a:ext cx="4821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3 – IL COLONIALISMO EUROPEO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393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43A2A51-7E20-4087-A665-3AC96ABFDB69}"/>
              </a:ext>
            </a:extLst>
          </p:cNvPr>
          <p:cNvSpPr txBox="1"/>
          <p:nvPr/>
        </p:nvSpPr>
        <p:spPr>
          <a:xfrm>
            <a:off x="1745500" y="2029320"/>
            <a:ext cx="7259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 </a:t>
            </a:r>
            <a:r>
              <a:rPr lang="it-IT" b="1" dirty="0"/>
              <a:t>trattato di Versailles</a:t>
            </a:r>
            <a:r>
              <a:rPr lang="it-IT" dirty="0"/>
              <a:t> aboliva la coscrizione militare in </a:t>
            </a:r>
            <a:r>
              <a:rPr lang="it-IT" b="1" dirty="0">
                <a:highlight>
                  <a:srgbClr val="FFFF00"/>
                </a:highlight>
              </a:rPr>
              <a:t>Germania</a:t>
            </a:r>
            <a:r>
              <a:rPr lang="it-IT" dirty="0"/>
              <a:t> ponendo al contempo grosse limitazioni alle forze armate tedesche.</a:t>
            </a:r>
            <a:endParaRPr lang="en-US" sz="24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2B30736-8AB8-420D-88D5-D7451D36DB04}"/>
              </a:ext>
            </a:extLst>
          </p:cNvPr>
          <p:cNvSpPr txBox="1"/>
          <p:nvPr/>
        </p:nvSpPr>
        <p:spPr>
          <a:xfrm>
            <a:off x="1460339" y="847398"/>
            <a:ext cx="92713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IL TRATTATO DI VERSAILLES (1919)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AAC525E-0DEC-4C54-BAF6-4641DF67496A}"/>
              </a:ext>
            </a:extLst>
          </p:cNvPr>
          <p:cNvSpPr txBox="1"/>
          <p:nvPr/>
        </p:nvSpPr>
        <p:spPr>
          <a:xfrm>
            <a:off x="1745500" y="2982021"/>
            <a:ext cx="7368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Ad Est, la </a:t>
            </a:r>
            <a:r>
              <a:rPr lang="it-IT" b="1" dirty="0">
                <a:highlight>
                  <a:srgbClr val="FFFF00"/>
                </a:highlight>
              </a:rPr>
              <a:t>Germania</a:t>
            </a:r>
            <a:r>
              <a:rPr lang="it-IT" dirty="0"/>
              <a:t> dovette cedere alla Polonia parte della Prussia Occidentale e della Slesia, e alla Cecoslovacchia il distretto di </a:t>
            </a:r>
            <a:r>
              <a:rPr lang="it-IT" dirty="0" err="1"/>
              <a:t>Hultschin</a:t>
            </a:r>
            <a:r>
              <a:rPr lang="it-IT" dirty="0"/>
              <a:t>; la città di Danzica, la cui popolazione era in gran parte tedesca, diventò Città Libera sotto l'amministrazione della Lega delle Nazioni.</a:t>
            </a:r>
            <a:endParaRPr lang="en-US" sz="24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4616DE7-52F8-4CFA-816C-CB2BC85219AF}"/>
              </a:ext>
            </a:extLst>
          </p:cNvPr>
          <p:cNvSpPr txBox="1"/>
          <p:nvPr/>
        </p:nvSpPr>
        <p:spPr>
          <a:xfrm>
            <a:off x="1745500" y="4488720"/>
            <a:ext cx="8656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L'</a:t>
            </a:r>
            <a:r>
              <a:rPr lang="it-IT" b="1" dirty="0">
                <a:highlight>
                  <a:srgbClr val="FFFF00"/>
                </a:highlight>
              </a:rPr>
              <a:t>Italia</a:t>
            </a:r>
            <a:r>
              <a:rPr lang="it-IT" dirty="0"/>
              <a:t> otteneva il Trentino con l'aggiunta del Sud Tirolo, Trieste, Gorizia, buona parte dell'Istria, Zara e varie isole (inglobando anche popolazioni slave), ma protestava per la mancata aggiudicazione di altre zone della Dalmazia e soprattutto di Fiume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439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12B30736-8AB8-420D-88D5-D7451D36DB04}"/>
              </a:ext>
            </a:extLst>
          </p:cNvPr>
          <p:cNvSpPr txBox="1"/>
          <p:nvPr/>
        </p:nvSpPr>
        <p:spPr>
          <a:xfrm>
            <a:off x="4183679" y="460447"/>
            <a:ext cx="3824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Colonialismo europeo in Africa 1914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8664790-9773-4FD6-9BB5-943183311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908" y="1119187"/>
            <a:ext cx="4837967" cy="545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3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12B30736-8AB8-420D-88D5-D7451D36DB04}"/>
              </a:ext>
            </a:extLst>
          </p:cNvPr>
          <p:cNvSpPr txBox="1"/>
          <p:nvPr/>
        </p:nvSpPr>
        <p:spPr>
          <a:xfrm>
            <a:off x="1296364" y="858974"/>
            <a:ext cx="10428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DIFFERENZE TRA GEOGRAFIA POLITICA E GEOPOLITICA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AAC525E-0DEC-4C54-BAF6-4641DF67496A}"/>
              </a:ext>
            </a:extLst>
          </p:cNvPr>
          <p:cNvSpPr txBox="1"/>
          <p:nvPr/>
        </p:nvSpPr>
        <p:spPr>
          <a:xfrm>
            <a:off x="1246999" y="1807812"/>
            <a:ext cx="104287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La differenza sostanziale fra la geografia politica e la geopolitica è ravvisabile nel </a:t>
            </a:r>
            <a:r>
              <a:rPr lang="it-IT" sz="3200" b="1" dirty="0">
                <a:highlight>
                  <a:srgbClr val="FFFF00"/>
                </a:highlight>
              </a:rPr>
              <a:t>piano temporale </a:t>
            </a:r>
            <a:r>
              <a:rPr lang="it-IT" sz="3200" dirty="0"/>
              <a:t>su cui si svolgono gli studi: </a:t>
            </a:r>
          </a:p>
          <a:p>
            <a:endParaRPr lang="it-IT" sz="3200" dirty="0"/>
          </a:p>
          <a:p>
            <a:r>
              <a:rPr lang="it-IT" sz="3200" dirty="0"/>
              <a:t>1 - Per </a:t>
            </a:r>
            <a:r>
              <a:rPr lang="it-IT" sz="3200" b="1" dirty="0">
                <a:highlight>
                  <a:srgbClr val="FFFF00"/>
                </a:highlight>
              </a:rPr>
              <a:t>Geografia politica</a:t>
            </a:r>
            <a:r>
              <a:rPr lang="it-IT" sz="3200" dirty="0"/>
              <a:t> si intende lo studio di una serie di fenomeni conclusi, i quali hanno però ripercussioni attuali</a:t>
            </a:r>
          </a:p>
          <a:p>
            <a:endParaRPr lang="it-IT" sz="3200" dirty="0"/>
          </a:p>
          <a:p>
            <a:r>
              <a:rPr lang="it-IT" sz="3200" dirty="0"/>
              <a:t>2 – La </a:t>
            </a:r>
            <a:r>
              <a:rPr lang="it-IT" sz="3200" b="1" dirty="0">
                <a:highlight>
                  <a:srgbClr val="FFFF00"/>
                </a:highlight>
              </a:rPr>
              <a:t>Geopolitica</a:t>
            </a:r>
            <a:r>
              <a:rPr lang="it-IT" sz="3200" dirty="0"/>
              <a:t> analizza situazioni correntemente in evoluzione.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3866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43A2A51-7E20-4087-A665-3AC96ABFDB69}"/>
              </a:ext>
            </a:extLst>
          </p:cNvPr>
          <p:cNvSpPr txBox="1"/>
          <p:nvPr/>
        </p:nvSpPr>
        <p:spPr>
          <a:xfrm>
            <a:off x="1413695" y="2066578"/>
            <a:ext cx="7221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</a:rPr>
              <a:t>1 – NOZIONI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2B30736-8AB8-420D-88D5-D7451D36DB04}"/>
              </a:ext>
            </a:extLst>
          </p:cNvPr>
          <p:cNvSpPr txBox="1"/>
          <p:nvPr/>
        </p:nvSpPr>
        <p:spPr>
          <a:xfrm>
            <a:off x="2405268" y="635414"/>
            <a:ext cx="7381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FUNZIONI DELLA SCUOLA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AAC525E-0DEC-4C54-BAF6-4641DF67496A}"/>
              </a:ext>
            </a:extLst>
          </p:cNvPr>
          <p:cNvSpPr txBox="1"/>
          <p:nvPr/>
        </p:nvSpPr>
        <p:spPr>
          <a:xfrm>
            <a:off x="1413695" y="2643469"/>
            <a:ext cx="96980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Dato elementare, riconducibile al momento informativo di una conoscenza specifica: nozioni di storia, di geometria, la morte di Napoleone, la caduta dell’impero romano d’Occidente, la circumnavigazione di Magellano, il fiume più lungo d’Italia, il monte più alto del mondo.</a:t>
            </a:r>
            <a:endParaRPr lang="en-US" sz="24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DD497D7-D069-4AA6-9368-FE1BFE1BBCFD}"/>
              </a:ext>
            </a:extLst>
          </p:cNvPr>
          <p:cNvSpPr txBox="1"/>
          <p:nvPr/>
        </p:nvSpPr>
        <p:spPr>
          <a:xfrm>
            <a:off x="1413695" y="4367017"/>
            <a:ext cx="7221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</a:rPr>
              <a:t>2 - SPIRITO CRITICO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BA6547A-B6D3-481D-9614-CDA7D29283AE}"/>
              </a:ext>
            </a:extLst>
          </p:cNvPr>
          <p:cNvSpPr txBox="1"/>
          <p:nvPr/>
        </p:nvSpPr>
        <p:spPr>
          <a:xfrm>
            <a:off x="1413695" y="4890237"/>
            <a:ext cx="9790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Lo spirito critico è un atteggiamento riflessivo proprio di chi non accetta nessuna affermazione senza interrogarsi sulla sua validità e che considera una affermazione come vera solo quando è stata verificata («Il processo di Norimberga è stato giusto?»)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399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43A2A51-7E20-4087-A665-3AC96ABFDB69}"/>
              </a:ext>
            </a:extLst>
          </p:cNvPr>
          <p:cNvSpPr txBox="1"/>
          <p:nvPr/>
        </p:nvSpPr>
        <p:spPr>
          <a:xfrm>
            <a:off x="1182044" y="2191590"/>
            <a:ext cx="9425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1 – IMPERI </a:t>
            </a:r>
            <a:r>
              <a:rPr lang="it-IT" dirty="0"/>
              <a:t>(romano, mongolo, persiano, turco-ottomano, </a:t>
            </a:r>
            <a:r>
              <a:rPr lang="it-IT" dirty="0" err="1"/>
              <a:t>ecc</a:t>
            </a:r>
            <a:r>
              <a:rPr lang="it-IT" dirty="0"/>
              <a:t>)</a:t>
            </a:r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2B30736-8AB8-420D-88D5-D7451D36DB04}"/>
              </a:ext>
            </a:extLst>
          </p:cNvPr>
          <p:cNvSpPr txBox="1"/>
          <p:nvPr/>
        </p:nvSpPr>
        <p:spPr>
          <a:xfrm>
            <a:off x="2351243" y="902614"/>
            <a:ext cx="5580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DIFFERENZE STORICHE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AAC525E-0DEC-4C54-BAF6-4641DF67496A}"/>
              </a:ext>
            </a:extLst>
          </p:cNvPr>
          <p:cNvSpPr txBox="1"/>
          <p:nvPr/>
        </p:nvSpPr>
        <p:spPr>
          <a:xfrm>
            <a:off x="1182044" y="2882144"/>
            <a:ext cx="3895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2 - SUPERPOTENZE</a:t>
            </a:r>
            <a:endParaRPr lang="en-US" sz="28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4616DE7-52F8-4CFA-816C-CB2BC85219AF}"/>
              </a:ext>
            </a:extLst>
          </p:cNvPr>
          <p:cNvSpPr txBox="1"/>
          <p:nvPr/>
        </p:nvSpPr>
        <p:spPr>
          <a:xfrm>
            <a:off x="1182044" y="3581465"/>
            <a:ext cx="10832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3 – TRATTATI E CONFINI </a:t>
            </a:r>
            <a:r>
              <a:rPr lang="it-IT" dirty="0"/>
              <a:t>(</a:t>
            </a:r>
            <a:r>
              <a:rPr lang="it-IT" dirty="0" err="1"/>
              <a:t>Tordesillas</a:t>
            </a:r>
            <a:r>
              <a:rPr lang="it-IT" dirty="0"/>
              <a:t>, Utrecht, Vienna, Versailles, Maastricht)</a:t>
            </a:r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828F2F7-FD31-4606-A59B-27F8EDE17655}"/>
              </a:ext>
            </a:extLst>
          </p:cNvPr>
          <p:cNvSpPr txBox="1"/>
          <p:nvPr/>
        </p:nvSpPr>
        <p:spPr>
          <a:xfrm>
            <a:off x="1182043" y="4272019"/>
            <a:ext cx="9709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4 – L’ISOLA DI MELO E LA GUERRA DEL PELOPONNESO NEL 416 </a:t>
            </a:r>
            <a:r>
              <a:rPr lang="it-IT" sz="2800" dirty="0" err="1"/>
              <a:t>aC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281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12B30736-8AB8-420D-88D5-D7451D36DB04}"/>
              </a:ext>
            </a:extLst>
          </p:cNvPr>
          <p:cNvSpPr txBox="1"/>
          <p:nvPr/>
        </p:nvSpPr>
        <p:spPr>
          <a:xfrm>
            <a:off x="1296365" y="858974"/>
            <a:ext cx="10276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LA GUERRA DEL PELOPONNESO E L’ISOLA DI MELO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C5B78ED-B391-4252-ACA6-7CC6D1115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65" y="1610436"/>
            <a:ext cx="8334480" cy="4599295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83812003-7317-4DA4-9C07-E2B367508C5D}"/>
              </a:ext>
            </a:extLst>
          </p:cNvPr>
          <p:cNvCxnSpPr/>
          <p:nvPr/>
        </p:nvCxnSpPr>
        <p:spPr>
          <a:xfrm>
            <a:off x="3358188" y="5144156"/>
            <a:ext cx="365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A2F0E57-EA27-401D-8E3C-5FD7E8A10363}"/>
              </a:ext>
            </a:extLst>
          </p:cNvPr>
          <p:cNvSpPr txBox="1"/>
          <p:nvPr/>
        </p:nvSpPr>
        <p:spPr>
          <a:xfrm>
            <a:off x="9364674" y="2131709"/>
            <a:ext cx="2208627" cy="286232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Lo storico greco </a:t>
            </a: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it-IT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ucidide</a:t>
            </a:r>
            <a:r>
              <a:rPr lang="it-IT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riporta il discorso tenutosi tra i Meli e gli Ateniesi prima dell'attacco ateniese, sui due argomenti fondamentali: la </a:t>
            </a:r>
            <a:r>
              <a:rPr lang="it-IT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GIUSTIZIA</a:t>
            </a:r>
            <a:r>
              <a:rPr lang="it-IT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e l’</a:t>
            </a:r>
            <a:r>
              <a:rPr lang="it-IT" b="1" dirty="0">
                <a:solidFill>
                  <a:srgbClr val="FF0000"/>
                </a:solidFill>
                <a:latin typeface="times new roman" panose="02020603050405020304" pitchFamily="18" charset="0"/>
              </a:rPr>
              <a:t>UTILITÀ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347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43A2A51-7E20-4087-A665-3AC96ABFDB69}"/>
              </a:ext>
            </a:extLst>
          </p:cNvPr>
          <p:cNvSpPr txBox="1"/>
          <p:nvPr/>
        </p:nvSpPr>
        <p:spPr>
          <a:xfrm>
            <a:off x="2582738" y="2544142"/>
            <a:ext cx="2043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1 - ONU</a:t>
            </a:r>
            <a:endParaRPr lang="en-US" sz="24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2B30736-8AB8-420D-88D5-D7451D36DB04}"/>
              </a:ext>
            </a:extLst>
          </p:cNvPr>
          <p:cNvSpPr txBox="1"/>
          <p:nvPr/>
        </p:nvSpPr>
        <p:spPr>
          <a:xfrm>
            <a:off x="1587609" y="1007481"/>
            <a:ext cx="69735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0RGANIZZAZIONI MONDIALI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AAC525E-0DEC-4C54-BAF6-4641DF67496A}"/>
              </a:ext>
            </a:extLst>
          </p:cNvPr>
          <p:cNvSpPr txBox="1"/>
          <p:nvPr/>
        </p:nvSpPr>
        <p:spPr>
          <a:xfrm>
            <a:off x="2582738" y="3235453"/>
            <a:ext cx="7649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2 – NATO - </a:t>
            </a:r>
            <a:r>
              <a:rPr lang="en-US" dirty="0"/>
              <a:t>North Atlantic Treaty Organization</a:t>
            </a:r>
            <a:endParaRPr lang="en-US" sz="24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4616DE7-52F8-4CFA-816C-CB2BC85219AF}"/>
              </a:ext>
            </a:extLst>
          </p:cNvPr>
          <p:cNvSpPr txBox="1"/>
          <p:nvPr/>
        </p:nvSpPr>
        <p:spPr>
          <a:xfrm>
            <a:off x="2582738" y="3926764"/>
            <a:ext cx="4373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3 – UNIONE EUROPEA</a:t>
            </a:r>
            <a:endParaRPr lang="en-US" sz="24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828F2F7-FD31-4606-A59B-27F8EDE17655}"/>
              </a:ext>
            </a:extLst>
          </p:cNvPr>
          <p:cNvSpPr txBox="1"/>
          <p:nvPr/>
        </p:nvSpPr>
        <p:spPr>
          <a:xfrm>
            <a:off x="2582738" y="4618075"/>
            <a:ext cx="2236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4 – BRICS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545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43A2A51-7E20-4087-A665-3AC96ABFDB69}"/>
              </a:ext>
            </a:extLst>
          </p:cNvPr>
          <p:cNvSpPr txBox="1"/>
          <p:nvPr/>
        </p:nvSpPr>
        <p:spPr>
          <a:xfrm>
            <a:off x="3011001" y="2170064"/>
            <a:ext cx="4795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1 – VOTO ALL’ONU</a:t>
            </a:r>
            <a:endParaRPr lang="en-US" sz="36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2B30736-8AB8-420D-88D5-D7451D36DB04}"/>
              </a:ext>
            </a:extLst>
          </p:cNvPr>
          <p:cNvSpPr txBox="1"/>
          <p:nvPr/>
        </p:nvSpPr>
        <p:spPr>
          <a:xfrm>
            <a:off x="2523282" y="801099"/>
            <a:ext cx="83102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GUERRA IN UCRAINA 2022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AAC525E-0DEC-4C54-BAF6-4641DF67496A}"/>
              </a:ext>
            </a:extLst>
          </p:cNvPr>
          <p:cNvSpPr txBox="1"/>
          <p:nvPr/>
        </p:nvSpPr>
        <p:spPr>
          <a:xfrm>
            <a:off x="3011001" y="3718440"/>
            <a:ext cx="623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2 – ADOZIONE DELLE SANZIONI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3270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52AC69B3-9D80-4BC6-9D54-D8C5E5B9D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131" y="555585"/>
            <a:ext cx="10061365" cy="579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09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12B30736-8AB8-420D-88D5-D7451D36DB04}"/>
              </a:ext>
            </a:extLst>
          </p:cNvPr>
          <p:cNvSpPr txBox="1"/>
          <p:nvPr/>
        </p:nvSpPr>
        <p:spPr>
          <a:xfrm>
            <a:off x="1571142" y="430710"/>
            <a:ext cx="10211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Mappa dei Paesi che hanno adottato </a:t>
            </a:r>
            <a:r>
              <a:rPr lang="it-IT" sz="2400" b="1" dirty="0">
                <a:solidFill>
                  <a:srgbClr val="FF0000"/>
                </a:solidFill>
              </a:rPr>
              <a:t>sanzioni</a:t>
            </a:r>
            <a:r>
              <a:rPr lang="it-IT" sz="2400" dirty="0"/>
              <a:t> verso la </a:t>
            </a:r>
            <a:r>
              <a:rPr lang="it-IT" sz="2400" b="1" dirty="0">
                <a:solidFill>
                  <a:srgbClr val="FF0000"/>
                </a:solidFill>
              </a:rPr>
              <a:t>Russia</a:t>
            </a:r>
            <a:r>
              <a:rPr lang="it-IT" sz="2400" dirty="0"/>
              <a:t>.</a:t>
            </a:r>
          </a:p>
          <a:p>
            <a:r>
              <a:rPr lang="it-IT" sz="2400" dirty="0"/>
              <a:t>Diciamo che il grosso del mondo non le sta applicando….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A5BE213-9B7C-44D5-B977-63E44833D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194" y="1366717"/>
            <a:ext cx="8777762" cy="481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4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459</Words>
  <Application>Microsoft Office PowerPoint</Application>
  <PresentationFormat>Widescreen</PresentationFormat>
  <Paragraphs>38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filippoliguori55@outlook.it</dc:creator>
  <cp:lastModifiedBy>filippoliguori55@outlook.it</cp:lastModifiedBy>
  <cp:revision>26</cp:revision>
  <dcterms:created xsi:type="dcterms:W3CDTF">2022-04-20T07:21:02Z</dcterms:created>
  <dcterms:modified xsi:type="dcterms:W3CDTF">2022-04-22T18:18:47Z</dcterms:modified>
</cp:coreProperties>
</file>